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3" r:id="rId6"/>
    <p:sldId id="261" r:id="rId7"/>
    <p:sldId id="260" r:id="rId8"/>
    <p:sldId id="264" r:id="rId9"/>
    <p:sldId id="265" r:id="rId10"/>
    <p:sldId id="284" r:id="rId11"/>
    <p:sldId id="262" r:id="rId12"/>
    <p:sldId id="266" r:id="rId13"/>
    <p:sldId id="267" r:id="rId14"/>
    <p:sldId id="268" r:id="rId15"/>
    <p:sldId id="269" r:id="rId16"/>
    <p:sldId id="257" r:id="rId17"/>
    <p:sldId id="286" r:id="rId18"/>
    <p:sldId id="270" r:id="rId19"/>
    <p:sldId id="287" r:id="rId20"/>
    <p:sldId id="271" r:id="rId21"/>
    <p:sldId id="272" r:id="rId22"/>
    <p:sldId id="273" r:id="rId23"/>
    <p:sldId id="274" r:id="rId24"/>
    <p:sldId id="275" r:id="rId25"/>
    <p:sldId id="277" r:id="rId26"/>
    <p:sldId id="276" r:id="rId27"/>
    <p:sldId id="288" r:id="rId28"/>
    <p:sldId id="278" r:id="rId29"/>
    <p:sldId id="280" r:id="rId30"/>
    <p:sldId id="279" r:id="rId31"/>
    <p:sldId id="281" r:id="rId32"/>
    <p:sldId id="285" r:id="rId33"/>
    <p:sldId id="289" r:id="rId34"/>
    <p:sldId id="290" r:id="rId35"/>
    <p:sldId id="282" r:id="rId3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>
        <p:scale>
          <a:sx n="100" d="100"/>
          <a:sy n="100" d="100"/>
        </p:scale>
        <p:origin x="528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 err="1"/>
            <a:t>Descriptive</a:t>
          </a:r>
          <a:r>
            <a:rPr lang="pl-PL" sz="1400" dirty="0"/>
            <a:t> </a:t>
          </a:r>
          <a:r>
            <a:rPr lang="pl-PL" sz="1400" dirty="0" err="1"/>
            <a:t>analytics</a:t>
          </a:r>
          <a:endParaRPr lang="pl-PL" sz="1400" dirty="0"/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 err="1"/>
            <a:t>Uncerteinty</a:t>
          </a:r>
          <a:r>
            <a:rPr lang="pl-PL" sz="1400" dirty="0"/>
            <a:t> </a:t>
          </a:r>
          <a:r>
            <a:rPr lang="pl-PL" sz="1400" dirty="0" err="1"/>
            <a:t>measure</a:t>
          </a:r>
          <a:r>
            <a:rPr lang="pl-PL" sz="1400" dirty="0"/>
            <a:t>-</a:t>
          </a:r>
          <a:br>
            <a:rPr lang="pl-PL" sz="1400" dirty="0"/>
          </a:br>
          <a:r>
            <a:rPr lang="pl-PL" sz="1400" dirty="0" err="1"/>
            <a:t>ments</a:t>
          </a:r>
          <a:endParaRPr lang="pl-PL" sz="1400" dirty="0"/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/>
            <a:t>Statistical </a:t>
          </a:r>
          <a:r>
            <a:rPr lang="pl-PL" sz="1400" dirty="0" err="1"/>
            <a:t>inference</a:t>
          </a:r>
          <a:endParaRPr lang="pl-PL" sz="1400" dirty="0"/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 err="1"/>
            <a:t>Modelling</a:t>
          </a:r>
          <a:endParaRPr lang="pl-PL" sz="1400" dirty="0"/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/>
      <dgm:spPr/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C7CA8-BC27-4266-BBB6-287F0F2F5D93}" type="pres">
      <dgm:prSet presAssocID="{F1991968-A95F-49E8-9810-6665AD8D5B51}" presName="circ2" presStyleLbl="vennNode1" presStyleIdx="1" presStyleCnt="4"/>
      <dgm:spPr/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11DF80-6BBF-488A-976B-D60B79845B0B}" type="pres">
      <dgm:prSet presAssocID="{BD600865-56BC-4A5B-B4DE-5186836693B2}" presName="circ3" presStyleLbl="vennNode1" presStyleIdx="2" presStyleCnt="4"/>
      <dgm:spPr/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89D9BF-23E0-463B-9B23-F3F0F036B352}" type="pres">
      <dgm:prSet presAssocID="{67F62187-4A1E-4E98-AFE7-EDD8804AEF74}" presName="circ4" presStyleLbl="vennNode1" presStyleIdx="3" presStyleCnt="4"/>
      <dgm:spPr/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F329-9233-4513-A954-70046DF9FAA6}">
      <dsp:nvSpPr>
        <dsp:cNvPr id="0" name=""/>
        <dsp:cNvSpPr/>
      </dsp:nvSpPr>
      <dsp:spPr>
        <a:xfrm>
          <a:off x="4325334" y="44656"/>
          <a:ext cx="2322131" cy="232213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Descriptive</a:t>
          </a:r>
          <a:r>
            <a:rPr lang="pl-PL" sz="1400" kern="1200" dirty="0"/>
            <a:t> </a:t>
          </a:r>
          <a:r>
            <a:rPr lang="pl-PL" sz="1400" kern="1200" dirty="0" err="1"/>
            <a:t>analytics</a:t>
          </a:r>
          <a:endParaRPr lang="pl-PL" sz="1400" kern="1200" dirty="0"/>
        </a:p>
      </dsp:txBody>
      <dsp:txXfrm>
        <a:off x="4593272" y="357250"/>
        <a:ext cx="1786254" cy="736830"/>
      </dsp:txXfrm>
    </dsp:sp>
    <dsp:sp modelId="{A1DC7CA8-BC27-4266-BBB6-287F0F2F5D93}">
      <dsp:nvSpPr>
        <dsp:cNvPr id="0" name=""/>
        <dsp:cNvSpPr/>
      </dsp:nvSpPr>
      <dsp:spPr>
        <a:xfrm>
          <a:off x="5352430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Uncerteinty</a:t>
          </a:r>
          <a:r>
            <a:rPr lang="pl-PL" sz="1400" kern="1200" dirty="0"/>
            <a:t> </a:t>
          </a:r>
          <a:r>
            <a:rPr lang="pl-PL" sz="1400" kern="1200" dirty="0" err="1"/>
            <a:t>measure</a:t>
          </a:r>
          <a:r>
            <a:rPr lang="pl-PL" sz="1400" kern="1200" dirty="0"/>
            <a:t>-</a:t>
          </a:r>
          <a:br>
            <a:rPr lang="pl-PL" sz="1400" kern="1200" dirty="0"/>
          </a:br>
          <a:r>
            <a:rPr lang="pl-PL" sz="1400" kern="1200" dirty="0" err="1"/>
            <a:t>ments</a:t>
          </a:r>
          <a:endParaRPr lang="pl-PL" sz="1400" kern="1200" dirty="0"/>
        </a:p>
      </dsp:txBody>
      <dsp:txXfrm>
        <a:off x="6602809" y="1339691"/>
        <a:ext cx="893127" cy="1786254"/>
      </dsp:txXfrm>
    </dsp:sp>
    <dsp:sp modelId="{5F11DF80-6BBF-488A-976B-D60B79845B0B}">
      <dsp:nvSpPr>
        <dsp:cNvPr id="0" name=""/>
        <dsp:cNvSpPr/>
      </dsp:nvSpPr>
      <dsp:spPr>
        <a:xfrm>
          <a:off x="4325334" y="2098849"/>
          <a:ext cx="2322131" cy="2322131"/>
        </a:xfrm>
        <a:prstGeom prst="ellipse">
          <a:avLst/>
        </a:prstGeom>
        <a:solidFill>
          <a:schemeClr val="accent3">
            <a:alpha val="50000"/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/>
            <a:t>Statistical </a:t>
          </a:r>
          <a:r>
            <a:rPr lang="pl-PL" sz="1400" kern="1200" dirty="0" err="1"/>
            <a:t>inference</a:t>
          </a:r>
          <a:endParaRPr lang="pl-PL" sz="1400" kern="1200" dirty="0"/>
        </a:p>
      </dsp:txBody>
      <dsp:txXfrm>
        <a:off x="4593272" y="3371555"/>
        <a:ext cx="1786254" cy="736830"/>
      </dsp:txXfrm>
    </dsp:sp>
    <dsp:sp modelId="{E789D9BF-23E0-463B-9B23-F3F0F036B352}">
      <dsp:nvSpPr>
        <dsp:cNvPr id="0" name=""/>
        <dsp:cNvSpPr/>
      </dsp:nvSpPr>
      <dsp:spPr>
        <a:xfrm>
          <a:off x="3298237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l-PL" sz="1400" kern="1200" dirty="0" err="1"/>
            <a:t>Modelling</a:t>
          </a:r>
          <a:endParaRPr lang="pl-PL" sz="1400" kern="1200" dirty="0"/>
        </a:p>
      </dsp:txBody>
      <dsp:txXfrm>
        <a:off x="3476863" y="1339691"/>
        <a:ext cx="893127" cy="178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02.03.2016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02.03.2016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IT-</a:t>
            </a:r>
            <a:r>
              <a:rPr lang="pl-PL" dirty="0" err="1"/>
              <a:t>Solvable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in </a:t>
            </a:r>
            <a:r>
              <a:rPr lang="pl-PL" dirty="0" err="1"/>
              <a:t>Economics</a:t>
            </a:r>
            <a:r>
              <a:rPr lang="pl-PL" dirty="0"/>
              <a:t> &amp; Business</a:t>
            </a:r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32"/>
            <a:ext cx="12192000" cy="5188398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0412346" y="5673030"/>
            <a:ext cx="17796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http://www.marinetraffic.com</a:t>
            </a:r>
          </a:p>
        </p:txBody>
      </p:sp>
    </p:spTree>
    <p:extLst>
      <p:ext uri="{BB962C8B-B14F-4D97-AF65-F5344CB8AC3E}">
        <p14:creationId xmlns:p14="http://schemas.microsoft.com/office/powerpoint/2010/main" val="3174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937201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software?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9848" y="122003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Various</a:t>
            </a:r>
            <a:r>
              <a:rPr lang="pl-PL" dirty="0"/>
              <a:t> system </a:t>
            </a:r>
            <a:r>
              <a:rPr lang="pl-PL" dirty="0" err="1"/>
              <a:t>platforms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expectations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cases</a:t>
            </a:r>
            <a:endParaRPr lang="pl-PL" dirty="0"/>
          </a:p>
          <a:p>
            <a:r>
              <a:rPr lang="pl-PL" dirty="0" err="1"/>
              <a:t>Mobility</a:t>
            </a:r>
            <a:endParaRPr lang="pl-PL" dirty="0"/>
          </a:p>
          <a:p>
            <a:r>
              <a:rPr lang="pl-PL" dirty="0" err="1"/>
              <a:t>Scalability</a:t>
            </a:r>
            <a:endParaRPr lang="pl-PL" dirty="0"/>
          </a:p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technology</a:t>
            </a:r>
            <a:endParaRPr lang="pl-PL" dirty="0"/>
          </a:p>
          <a:p>
            <a:r>
              <a:rPr lang="pl-PL" dirty="0" err="1"/>
              <a:t>Skills</a:t>
            </a:r>
            <a:endParaRPr lang="pl-PL" dirty="0"/>
          </a:p>
          <a:p>
            <a:r>
              <a:rPr lang="pl-PL" dirty="0"/>
              <a:t>….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house</a:t>
            </a:r>
            <a:r>
              <a:rPr lang="pl-PL" dirty="0"/>
              <a:t> development?</a:t>
            </a:r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Django</a:t>
            </a:r>
            <a:r>
              <a:rPr lang="pl-PL" dirty="0"/>
              <a:t>	-	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RoR</a:t>
            </a:r>
            <a:r>
              <a:rPr lang="pl-PL" dirty="0"/>
              <a:t>		-	</a:t>
            </a:r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Zend</a:t>
            </a:r>
            <a:r>
              <a:rPr lang="pl-PL" dirty="0"/>
              <a:t>	-	PHP</a:t>
            </a:r>
          </a:p>
          <a:p>
            <a:r>
              <a:rPr lang="pl-PL" dirty="0" err="1"/>
              <a:t>Ninja</a:t>
            </a:r>
            <a:r>
              <a:rPr lang="pl-PL" dirty="0"/>
              <a:t>	-	Java</a:t>
            </a:r>
          </a:p>
          <a:p>
            <a:r>
              <a:rPr lang="pl-PL" dirty="0"/>
              <a:t>Brook	-	Pascal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Framework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54227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C++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Objective</a:t>
            </a:r>
            <a:r>
              <a:rPr lang="pl-PL" dirty="0">
                <a:latin typeface="+mj-lt"/>
              </a:rPr>
              <a:t>-C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C#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JavaScript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PHP</a:t>
            </a: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Python</a:t>
            </a:r>
            <a:endParaRPr lang="pl-PL" dirty="0">
              <a:latin typeface="+mj-lt"/>
            </a:endParaRPr>
          </a:p>
          <a:p>
            <a:pPr marL="457200" indent="-457200">
              <a:buAutoNum type="arabicPeriod"/>
            </a:pPr>
            <a:r>
              <a:rPr lang="pl-PL" dirty="0" err="1">
                <a:latin typeface="+mj-lt"/>
              </a:rPr>
              <a:t>VisualBasic</a:t>
            </a:r>
            <a:r>
              <a:rPr lang="pl-PL" dirty="0">
                <a:latin typeface="+mj-lt"/>
              </a:rPr>
              <a:t> .NET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Visual Basic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Programming </a:t>
            </a:r>
            <a:r>
              <a:rPr lang="pl-PL" dirty="0" err="1"/>
              <a:t>languages</a:t>
            </a:r>
            <a:r>
              <a:rPr lang="pl-PL" dirty="0"/>
              <a:t> (TIOBE Index </a:t>
            </a:r>
            <a:r>
              <a:rPr lang="pl-PL" dirty="0" err="1"/>
              <a:t>Feb</a:t>
            </a:r>
            <a:r>
              <a:rPr lang="pl-PL" dirty="0"/>
              <a:t> 2015)</a:t>
            </a:r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+mj-lt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Delphi / Object 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Perl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PL/SQL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F#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Transact</a:t>
            </a:r>
            <a:r>
              <a:rPr lang="pl-PL" sz="2400" dirty="0">
                <a:latin typeface="+mj-lt"/>
                <a:cs typeface="Arial" pitchFamily="34" charset="0"/>
              </a:rPr>
              <a:t> 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ABAP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Pascal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Ruby</a:t>
            </a:r>
            <a:endParaRPr lang="pl-PL" sz="24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</a:t>
            </a:r>
            <a:br>
              <a:rPr lang="pl-PL" dirty="0"/>
            </a:br>
            <a:r>
              <a:rPr lang="pl-PL" dirty="0" err="1"/>
              <a:t>GitHub</a:t>
            </a:r>
            <a:r>
              <a:rPr lang="pl-PL" dirty="0"/>
              <a:t> and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work</a:t>
            </a:r>
            <a:r>
              <a:rPr lang="pl-PL" dirty="0"/>
              <a:t> on the same </a:t>
            </a:r>
            <a:r>
              <a:rPr lang="pl-PL" dirty="0" err="1"/>
              <a:t>project</a:t>
            </a:r>
            <a:r>
              <a:rPr lang="pl-PL" dirty="0"/>
              <a:t> in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13" y="1338963"/>
            <a:ext cx="7944928" cy="4466615"/>
          </a:xfrm>
          <a:prstGeom prst="rect">
            <a:avLst/>
          </a:prstGeom>
        </p:spPr>
      </p:pic>
      <p:pic>
        <p:nvPicPr>
          <p:cNvPr id="1026" name="Picture 2" descr="http://www.avtechpd.com/wp-content/uploads/2013/08/Google-Do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3" y="1884683"/>
            <a:ext cx="3695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Frequent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changes</a:t>
            </a:r>
            <a:endParaRPr lang="pl-PL" dirty="0"/>
          </a:p>
          <a:p>
            <a:r>
              <a:rPr lang="pl-PL" dirty="0" err="1"/>
              <a:t>Necessity</a:t>
            </a:r>
            <a:r>
              <a:rPr lang="pl-PL" dirty="0"/>
              <a:t> to step </a:t>
            </a:r>
            <a:r>
              <a:rPr lang="pl-PL" dirty="0" err="1"/>
              <a:t>back</a:t>
            </a:r>
            <a:endParaRPr lang="pl-PL" dirty="0"/>
          </a:p>
          <a:p>
            <a:r>
              <a:rPr lang="pl-PL" dirty="0"/>
              <a:t>Workgroup </a:t>
            </a:r>
            <a:r>
              <a:rPr lang="pl-PL" dirty="0" err="1"/>
              <a:t>cooperation</a:t>
            </a:r>
            <a:endParaRPr lang="pl-PL" dirty="0"/>
          </a:p>
          <a:p>
            <a:pPr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Version Control Systems:</a:t>
            </a:r>
          </a:p>
          <a:p>
            <a:pPr lvl="1">
              <a:buFontTx/>
              <a:buChar char="-"/>
            </a:pPr>
            <a:r>
              <a:rPr lang="pl-PL" dirty="0" err="1"/>
              <a:t>Client-server</a:t>
            </a:r>
            <a:r>
              <a:rPr lang="pl-PL" dirty="0"/>
              <a:t> model:</a:t>
            </a:r>
          </a:p>
          <a:p>
            <a:pPr lvl="2">
              <a:buFontTx/>
              <a:buChar char="-"/>
            </a:pPr>
            <a:r>
              <a:rPr lang="pl-PL" dirty="0" err="1"/>
              <a:t>Subversion</a:t>
            </a:r>
            <a:r>
              <a:rPr lang="pl-PL" dirty="0"/>
              <a:t> (SVN)</a:t>
            </a:r>
          </a:p>
          <a:p>
            <a:pPr lvl="2">
              <a:buFontTx/>
              <a:buChar char="-"/>
            </a:pPr>
            <a:r>
              <a:rPr lang="pl-PL" dirty="0"/>
              <a:t>IBM </a:t>
            </a:r>
            <a:r>
              <a:rPr lang="pl-PL" dirty="0" err="1"/>
              <a:t>Rational</a:t>
            </a:r>
            <a:r>
              <a:rPr lang="pl-PL" dirty="0"/>
              <a:t> </a:t>
            </a:r>
            <a:r>
              <a:rPr lang="pl-PL" dirty="0" err="1"/>
              <a:t>ClearCase</a:t>
            </a:r>
            <a:endParaRPr lang="pl-PL" dirty="0"/>
          </a:p>
          <a:p>
            <a:pPr lvl="1">
              <a:buFontTx/>
              <a:buChar char="-"/>
            </a:pPr>
            <a:r>
              <a:rPr lang="pl-PL" dirty="0"/>
              <a:t>Distributed model:</a:t>
            </a:r>
          </a:p>
          <a:p>
            <a:pPr lvl="2">
              <a:buFontTx/>
              <a:buChar char="-"/>
            </a:pPr>
            <a:r>
              <a:rPr lang="pl-PL" dirty="0"/>
              <a:t>Git</a:t>
            </a:r>
          </a:p>
          <a:p>
            <a:pPr lvl="2">
              <a:buFontTx/>
              <a:buChar char="-"/>
            </a:pPr>
            <a:r>
              <a:rPr lang="pl-PL" dirty="0" err="1"/>
              <a:t>Mercurial</a:t>
            </a:r>
            <a:endParaRPr lang="pl-PL" dirty="0"/>
          </a:p>
          <a:p>
            <a:pPr lvl="2">
              <a:buFontTx/>
              <a:buChar char="-"/>
            </a:pPr>
            <a:r>
              <a:rPr lang="pl-PL" dirty="0" err="1"/>
              <a:t>Code</a:t>
            </a:r>
            <a:r>
              <a:rPr lang="pl-PL" dirty="0"/>
              <a:t> Co-</a:t>
            </a:r>
            <a:r>
              <a:rPr lang="pl-PL" dirty="0" err="1"/>
              <a:t>op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Setting</a:t>
            </a:r>
            <a:r>
              <a:rPr lang="pl-PL" dirty="0"/>
              <a:t> the </a:t>
            </a:r>
            <a:r>
              <a:rPr lang="pl-PL" dirty="0" err="1"/>
              <a:t>space</a:t>
            </a:r>
            <a:r>
              <a:rPr lang="pl-PL" dirty="0"/>
              <a:t> –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050" name="Picture 2" descr="http://www.comindwork.com/images/weekly/version-control-for-excel-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26" y="1619999"/>
            <a:ext cx="4375328" cy="41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7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Version </a:t>
            </a:r>
            <a:r>
              <a:rPr lang="pl-PL" dirty="0" err="1"/>
              <a:t>control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3076" name="Picture 4" descr="https://blog.rosehosting.com/blog/wp-content/uploads/2014/11/sv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4" y="1735107"/>
            <a:ext cx="1904927" cy="1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.commentcamarche.net/www.commentcamarche.net/faq/images/34060267-f5Ajf670YpHlssEF-s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56" y="1748265"/>
            <a:ext cx="2216630" cy="16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ebmonkey.com/wp-content/uploads/2010/03/mercuri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40" y="3945542"/>
            <a:ext cx="1487662" cy="1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1" y="3920803"/>
            <a:ext cx="2752012" cy="18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en/0/03/Huddl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9" y="1981893"/>
            <a:ext cx="2458723" cy="10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static1.squarespace.com/static/4f5694c424aca8d4f8e69194/t/52989bf6e4b0009d44d0a9cd/1385733246946/Dropbox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17" y="1735107"/>
            <a:ext cx="1289585" cy="15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.tqn.com/y/google/1/S/v/D/-/-/google_docs_logo_and_ic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05" y="3898132"/>
            <a:ext cx="2649270" cy="17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myapple.pl/uploads/image/file/7/d/f/big_151e051f-6649-47fa-ad88-ab3897ccf7d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92" y="4148293"/>
            <a:ext cx="2341837" cy="126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Accountancy</a:t>
            </a:r>
            <a:r>
              <a:rPr lang="pl-PL" dirty="0"/>
              <a:t>:		72. milion</a:t>
            </a:r>
          </a:p>
          <a:p>
            <a:r>
              <a:rPr lang="pl-PL" dirty="0"/>
              <a:t>HR:				30. milion</a:t>
            </a:r>
          </a:p>
          <a:p>
            <a:r>
              <a:rPr lang="pl-PL" dirty="0"/>
              <a:t>Management </a:t>
            </a:r>
            <a:r>
              <a:rPr lang="pl-PL" dirty="0" err="1"/>
              <a:t>process</a:t>
            </a:r>
            <a:r>
              <a:rPr lang="pl-PL" dirty="0"/>
              <a:t>:	662.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Marketing:			182.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Logistics:			37.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OLAP:			1. milion</a:t>
            </a:r>
          </a:p>
          <a:p>
            <a:r>
              <a:rPr lang="pl-PL" dirty="0"/>
              <a:t>BPR:			0.6 milion</a:t>
            </a:r>
          </a:p>
          <a:p>
            <a:r>
              <a:rPr lang="pl-PL" dirty="0"/>
              <a:t>CRM:			27.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Web development:		397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 </a:t>
            </a:r>
            <a:r>
              <a:rPr lang="pl-PL" dirty="0" err="1"/>
              <a:t>research</a:t>
            </a:r>
            <a:r>
              <a:rPr lang="pl-PL" dirty="0"/>
              <a:t>:		83.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mining</a:t>
            </a:r>
            <a:r>
              <a:rPr lang="pl-PL" dirty="0"/>
              <a:t>:			97. </a:t>
            </a:r>
            <a:r>
              <a:rPr lang="pl-PL" dirty="0" err="1"/>
              <a:t>million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suport for business (Google </a:t>
            </a:r>
            <a:r>
              <a:rPr lang="pl-PL" dirty="0" err="1"/>
              <a:t>hits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53297"/>
            <a:ext cx="7886700" cy="48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54" y="1060747"/>
            <a:ext cx="7637892" cy="49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70" y="1014964"/>
            <a:ext cx="7809471" cy="4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5" y="1013906"/>
            <a:ext cx="7831886" cy="49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8" y="1024223"/>
            <a:ext cx="7776519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00255"/>
            <a:ext cx="7867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18226" y="1493410"/>
            <a:ext cx="10972800" cy="4464496"/>
          </a:xfrm>
        </p:spPr>
        <p:txBody>
          <a:bodyPr/>
          <a:lstStyle/>
          <a:p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www.github.com</a:t>
            </a:r>
            <a:endParaRPr lang="pl-PL" dirty="0"/>
          </a:p>
          <a:p>
            <a:r>
              <a:rPr lang="pl-PL" dirty="0"/>
              <a:t>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  <a:p>
            <a:r>
              <a:rPr lang="pl-PL" dirty="0"/>
              <a:t>Clone IPB </a:t>
            </a:r>
            <a:r>
              <a:rPr lang="pl-PL" dirty="0" err="1"/>
              <a:t>repository</a:t>
            </a:r>
            <a:r>
              <a:rPr lang="pl-PL" dirty="0"/>
              <a:t> from the </a:t>
            </a:r>
            <a:r>
              <a:rPr lang="pl-PL" dirty="0" err="1"/>
              <a:t>user</a:t>
            </a:r>
            <a:r>
              <a:rPr lang="pl-PL" dirty="0"/>
              <a:t>: </a:t>
            </a:r>
            <a:r>
              <a:rPr lang="pl-PL" dirty="0" err="1"/>
              <a:t>marcin-skurczynski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Task</a:t>
            </a:r>
            <a:r>
              <a:rPr lang="pl-PL" dirty="0"/>
              <a:t> 0: 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74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27" y="278994"/>
            <a:ext cx="6673624" cy="56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9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General-</a:t>
            </a:r>
            <a:r>
              <a:rPr lang="pl-PL" dirty="0" err="1"/>
              <a:t>purpose</a:t>
            </a:r>
            <a:r>
              <a:rPr lang="pl-PL" dirty="0"/>
              <a:t>, 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C</a:t>
            </a:r>
            <a:r>
              <a:rPr lang="en-US" dirty="0" err="1"/>
              <a:t>onceived</a:t>
            </a:r>
            <a:r>
              <a:rPr lang="en-US" dirty="0"/>
              <a:t> in the late 1980s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Scripting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Many </a:t>
            </a:r>
            <a:r>
              <a:rPr lang="pl-PL" dirty="0" err="1"/>
              <a:t>libraries</a:t>
            </a:r>
            <a:r>
              <a:rPr lang="pl-PL" dirty="0"/>
              <a:t>, </a:t>
            </a:r>
            <a:r>
              <a:rPr lang="pl-PL" dirty="0" err="1"/>
              <a:t>frameworks</a:t>
            </a:r>
            <a:r>
              <a:rPr lang="pl-PL" dirty="0"/>
              <a:t> and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resources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See</a:t>
            </a:r>
            <a:r>
              <a:rPr lang="pl-PL" dirty="0"/>
              <a:t>: python.org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the 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from?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005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y Python's Flying Circus Opening Credits Series 1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91" y="134754"/>
            <a:ext cx="7719461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collection</a:t>
            </a:r>
            <a:r>
              <a:rPr lang="pl-PL" dirty="0"/>
              <a:t> (i.e. marketing </a:t>
            </a:r>
            <a:r>
              <a:rPr lang="pl-PL" dirty="0" err="1"/>
              <a:t>research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internet</a:t>
            </a:r>
            <a:r>
              <a:rPr lang="pl-PL" dirty="0"/>
              <a:t> </a:t>
            </a:r>
            <a:r>
              <a:rPr lang="pl-PL" dirty="0" err="1"/>
              <a:t>crawlers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analysis</a:t>
            </a:r>
            <a:r>
              <a:rPr lang="pl-PL" dirty="0"/>
              <a:t> (OLAP software, CRM, </a:t>
            </a:r>
            <a:r>
              <a:rPr lang="pl-PL" dirty="0" err="1"/>
              <a:t>statistical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Tools (web &amp; software development, DBMS, </a:t>
            </a:r>
            <a:r>
              <a:rPr lang="pl-PL" dirty="0" err="1"/>
              <a:t>direct</a:t>
            </a:r>
            <a:r>
              <a:rPr lang="pl-PL" dirty="0"/>
              <a:t> marketing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accounting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modelling</a:t>
            </a:r>
            <a:r>
              <a:rPr lang="pl-PL" dirty="0"/>
              <a:t> (</a:t>
            </a:r>
            <a:r>
              <a:rPr lang="pl-PL" dirty="0" err="1"/>
              <a:t>project</a:t>
            </a:r>
            <a:r>
              <a:rPr lang="pl-PL" dirty="0"/>
              <a:t> management </a:t>
            </a:r>
            <a:r>
              <a:rPr lang="pl-PL" dirty="0" err="1"/>
              <a:t>tools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 err="1"/>
              <a:t>Decission</a:t>
            </a:r>
            <a:r>
              <a:rPr lang="pl-PL" dirty="0"/>
              <a:t> suport </a:t>
            </a:r>
            <a:r>
              <a:rPr lang="pl-PL" dirty="0" err="1"/>
              <a:t>systems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</a:t>
            </a:r>
            <a:r>
              <a:rPr lang="pl-PL" dirty="0" err="1"/>
              <a:t>categories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Beautiful is better than ugly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Explicit is better than implicit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Simple is better than complex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Complex is better than complicated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Readability counts</a:t>
            </a:r>
            <a:endParaRPr lang="pl-PL" sz="36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philosophy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2487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version: 3.5.1</a:t>
            </a:r>
          </a:p>
          <a:p>
            <a:r>
              <a:rPr lang="pl-PL" dirty="0"/>
              <a:t>The most </a:t>
            </a:r>
            <a:r>
              <a:rPr lang="pl-PL" dirty="0" err="1"/>
              <a:t>described</a:t>
            </a:r>
            <a:r>
              <a:rPr lang="pl-PL" dirty="0"/>
              <a:t> version: 2.7</a:t>
            </a:r>
          </a:p>
          <a:p>
            <a:r>
              <a:rPr lang="pl-PL" dirty="0"/>
              <a:t>On-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console</a:t>
            </a:r>
            <a:r>
              <a:rPr lang="pl-PL" dirty="0"/>
              <a:t>: repl.it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environment: IDLE</a:t>
            </a:r>
          </a:p>
        </p:txBody>
      </p:sp>
    </p:spTree>
    <p:extLst>
      <p:ext uri="{BB962C8B-B14F-4D97-AF65-F5344CB8AC3E}">
        <p14:creationId xmlns:p14="http://schemas.microsoft.com/office/powerpoint/2010/main" val="422620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6" y="191484"/>
            <a:ext cx="10102428" cy="5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5710"/>
            <a:ext cx="11715750" cy="5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90499"/>
            <a:ext cx="11480948" cy="5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date of birth: 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last name: ')</a:t>
            </a:r>
          </a:p>
          <a:p>
            <a:pPr marL="0" indent="0">
              <a:buNone/>
            </a:pP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: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6565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to </a:t>
            </a:r>
            <a:r>
              <a:rPr lang="pl-PL" dirty="0" err="1"/>
              <a:t>solve</a:t>
            </a:r>
            <a:r>
              <a:rPr lang="pl-PL" dirty="0"/>
              <a:t>?</a:t>
            </a:r>
            <a:endParaRPr lang="en-GB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04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need</a:t>
            </a:r>
            <a:r>
              <a:rPr lang="pl-PL" dirty="0"/>
              <a:t> a </a:t>
            </a:r>
            <a:r>
              <a:rPr lang="pl-PL" dirty="0" err="1"/>
              <a:t>webpage</a:t>
            </a:r>
            <a:r>
              <a:rPr lang="pl-PL" dirty="0"/>
              <a:t>!</a:t>
            </a:r>
          </a:p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set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online shop.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database</a:t>
            </a:r>
            <a:r>
              <a:rPr lang="pl-PL" dirty="0"/>
              <a:t>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summarize</a:t>
            </a:r>
            <a:r>
              <a:rPr lang="pl-PL" dirty="0"/>
              <a:t> the </a:t>
            </a:r>
            <a:r>
              <a:rPr lang="pl-PL" dirty="0" err="1"/>
              <a:t>sales</a:t>
            </a:r>
            <a:r>
              <a:rPr lang="pl-PL" dirty="0"/>
              <a:t> for </a:t>
            </a:r>
            <a:r>
              <a:rPr lang="pl-PL" dirty="0" err="1"/>
              <a:t>given</a:t>
            </a:r>
            <a:r>
              <a:rPr lang="pl-PL" dirty="0"/>
              <a:t> period and </a:t>
            </a:r>
            <a:r>
              <a:rPr lang="pl-PL" dirty="0" err="1"/>
              <a:t>given</a:t>
            </a:r>
            <a:r>
              <a:rPr lang="pl-PL" dirty="0"/>
              <a:t> market segment?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I’d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monitor the </a:t>
            </a:r>
            <a:r>
              <a:rPr lang="pl-PL" dirty="0" err="1"/>
              <a:t>routes</a:t>
            </a:r>
            <a:r>
              <a:rPr lang="pl-PL" dirty="0"/>
              <a:t> of my trucks. </a:t>
            </a: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fuel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How much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we </a:t>
            </a:r>
            <a:r>
              <a:rPr lang="pl-PL" dirty="0" err="1"/>
              <a:t>pay</a:t>
            </a:r>
            <a:r>
              <a:rPr lang="pl-PL" dirty="0"/>
              <a:t> in </a:t>
            </a:r>
            <a:r>
              <a:rPr lang="pl-PL" dirty="0" err="1"/>
              <a:t>total</a:t>
            </a:r>
            <a:r>
              <a:rPr lang="pl-PL" dirty="0"/>
              <a:t> for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employees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We want to </a:t>
            </a:r>
            <a:r>
              <a:rPr lang="pl-PL" dirty="0" err="1"/>
              <a:t>invest</a:t>
            </a:r>
            <a:r>
              <a:rPr lang="pl-PL" dirty="0"/>
              <a:t>. How much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?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Simple </a:t>
            </a:r>
            <a:r>
              <a:rPr lang="pl-PL" dirty="0" err="1"/>
              <a:t>problems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fontScale="92500"/>
          </a:bodyPr>
          <a:lstStyle/>
          <a:p>
            <a:r>
              <a:rPr lang="pl-PL" dirty="0"/>
              <a:t>GM and P&amp;G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estimate</a:t>
            </a:r>
            <a:r>
              <a:rPr lang="pl-PL" dirty="0"/>
              <a:t> the </a:t>
            </a:r>
            <a:r>
              <a:rPr lang="pl-PL" dirty="0" err="1"/>
              <a:t>avarage</a:t>
            </a:r>
            <a:r>
              <a:rPr lang="pl-PL" dirty="0"/>
              <a:t> return and the </a:t>
            </a:r>
            <a:r>
              <a:rPr lang="pl-PL" dirty="0" err="1"/>
              <a:t>riskness</a:t>
            </a:r>
            <a:r>
              <a:rPr lang="pl-PL" dirty="0"/>
              <a:t> of </a:t>
            </a:r>
            <a:r>
              <a:rPr lang="pl-PL" dirty="0" err="1"/>
              <a:t>new</a:t>
            </a:r>
            <a:r>
              <a:rPr lang="pl-PL" dirty="0"/>
              <a:t> products.</a:t>
            </a:r>
          </a:p>
          <a:p>
            <a:r>
              <a:rPr lang="pl-PL" dirty="0"/>
              <a:t>GM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forecast</a:t>
            </a:r>
            <a:r>
              <a:rPr lang="pl-PL" dirty="0"/>
              <a:t> net </a:t>
            </a:r>
            <a:r>
              <a:rPr lang="pl-PL" dirty="0" err="1"/>
              <a:t>income</a:t>
            </a:r>
            <a:r>
              <a:rPr lang="pl-PL" dirty="0"/>
              <a:t> for the </a:t>
            </a:r>
            <a:r>
              <a:rPr lang="pl-PL" dirty="0" err="1"/>
              <a:t>corporation</a:t>
            </a:r>
            <a:r>
              <a:rPr lang="pl-PL" dirty="0"/>
              <a:t>, </a:t>
            </a:r>
            <a:r>
              <a:rPr lang="pl-PL" dirty="0" err="1"/>
              <a:t>predicting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</a:t>
            </a:r>
            <a:r>
              <a:rPr lang="pl-PL" dirty="0" err="1"/>
              <a:t>purchasing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,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susceptibility</a:t>
            </a:r>
            <a:r>
              <a:rPr lang="pl-PL" dirty="0"/>
              <a:t> to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kinds</a:t>
            </a:r>
            <a:r>
              <a:rPr lang="pl-PL" dirty="0"/>
              <a:t> of </a:t>
            </a:r>
            <a:r>
              <a:rPr lang="pl-PL" dirty="0" err="1"/>
              <a:t>risk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interest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and exchange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fluctuations</a:t>
            </a:r>
            <a:r>
              <a:rPr lang="pl-PL" dirty="0"/>
              <a:t>.</a:t>
            </a:r>
          </a:p>
          <a:p>
            <a:r>
              <a:rPr lang="pl-PL" dirty="0"/>
              <a:t>Eli </a:t>
            </a:r>
            <a:r>
              <a:rPr lang="pl-PL" dirty="0" err="1"/>
              <a:t>Lilly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determine</a:t>
            </a:r>
            <a:r>
              <a:rPr lang="pl-PL" dirty="0"/>
              <a:t> the </a:t>
            </a:r>
            <a:r>
              <a:rPr lang="pl-PL" dirty="0" err="1"/>
              <a:t>optimal</a:t>
            </a:r>
            <a:r>
              <a:rPr lang="pl-PL" dirty="0"/>
              <a:t> plant </a:t>
            </a:r>
            <a:r>
              <a:rPr lang="pl-PL" dirty="0" err="1"/>
              <a:t>capacity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built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.</a:t>
            </a:r>
          </a:p>
          <a:p>
            <a:r>
              <a:rPr lang="pl-PL" dirty="0"/>
              <a:t>Banking </a:t>
            </a:r>
            <a:r>
              <a:rPr lang="pl-PL" dirty="0" err="1"/>
              <a:t>institutions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price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financial</a:t>
            </a:r>
            <a:r>
              <a:rPr lang="pl-PL" dirty="0"/>
              <a:t> </a:t>
            </a:r>
            <a:r>
              <a:rPr lang="pl-PL" dirty="0" err="1"/>
              <a:t>derivatives</a:t>
            </a:r>
            <a:r>
              <a:rPr lang="pl-PL" dirty="0"/>
              <a:t> and </a:t>
            </a:r>
            <a:r>
              <a:rPr lang="pl-PL" dirty="0" err="1"/>
              <a:t>determine</a:t>
            </a:r>
            <a:r>
              <a:rPr lang="pl-PL" dirty="0"/>
              <a:t> the Value </a:t>
            </a:r>
            <a:r>
              <a:rPr lang="pl-PL" dirty="0" err="1"/>
              <a:t>at</a:t>
            </a:r>
            <a:r>
              <a:rPr lang="pl-PL" dirty="0"/>
              <a:t> RISK of </a:t>
            </a:r>
            <a:r>
              <a:rPr lang="pl-PL" dirty="0" err="1"/>
              <a:t>their</a:t>
            </a:r>
            <a:r>
              <a:rPr lang="pl-PL" dirty="0"/>
              <a:t> investment </a:t>
            </a:r>
            <a:r>
              <a:rPr lang="pl-PL" dirty="0" err="1"/>
              <a:t>portfolios</a:t>
            </a:r>
            <a:r>
              <a:rPr lang="pl-PL" dirty="0"/>
              <a:t>.</a:t>
            </a:r>
          </a:p>
          <a:p>
            <a:r>
              <a:rPr lang="pl-PL" dirty="0"/>
              <a:t>P&amp;G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model and </a:t>
            </a:r>
            <a:r>
              <a:rPr lang="pl-PL" dirty="0" err="1"/>
              <a:t>hedge</a:t>
            </a:r>
            <a:r>
              <a:rPr lang="pl-PL" dirty="0"/>
              <a:t> </a:t>
            </a:r>
            <a:r>
              <a:rPr lang="pl-PL" dirty="0" err="1"/>
              <a:t>foreign</a:t>
            </a:r>
            <a:r>
              <a:rPr lang="pl-PL" dirty="0"/>
              <a:t> exchange </a:t>
            </a:r>
            <a:r>
              <a:rPr lang="pl-PL" dirty="0" err="1"/>
              <a:t>risk</a:t>
            </a:r>
            <a:endParaRPr lang="pl-PL" dirty="0"/>
          </a:p>
          <a:p>
            <a:r>
              <a:rPr lang="pl-PL" dirty="0" err="1"/>
              <a:t>Sears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determin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ordered</a:t>
            </a:r>
            <a:r>
              <a:rPr lang="pl-PL" dirty="0"/>
              <a:t> from </a:t>
            </a:r>
            <a:r>
              <a:rPr lang="pl-PL" dirty="0" err="1"/>
              <a:t>supliers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simulations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/>
          <a:lstStyle/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machines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a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allocationg</a:t>
            </a:r>
            <a:r>
              <a:rPr lang="pl-PL" dirty="0"/>
              <a:t> </a:t>
            </a:r>
            <a:r>
              <a:rPr lang="pl-PL" dirty="0" err="1"/>
              <a:t>machines</a:t>
            </a:r>
            <a:r>
              <a:rPr lang="pl-PL" dirty="0"/>
              <a:t> to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</a:t>
            </a:r>
            <a:r>
              <a:rPr lang="pl-PL" dirty="0" err="1"/>
              <a:t>orders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machine</a:t>
            </a:r>
            <a:r>
              <a:rPr lang="pl-PL" dirty="0"/>
              <a:t> to </a:t>
            </a:r>
            <a:r>
              <a:rPr lang="pl-PL" dirty="0" err="1"/>
              <a:t>minimize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to </a:t>
            </a:r>
            <a:r>
              <a:rPr lang="pl-PL" dirty="0" err="1"/>
              <a:t>meet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delivery</a:t>
            </a:r>
            <a:r>
              <a:rPr lang="pl-PL" dirty="0"/>
              <a:t> </a:t>
            </a:r>
            <a:r>
              <a:rPr lang="pl-PL" dirty="0" err="1"/>
              <a:t>dates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–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trucks, to </a:t>
            </a:r>
            <a:r>
              <a:rPr lang="pl-PL" dirty="0" err="1"/>
              <a:t>those</a:t>
            </a:r>
            <a:r>
              <a:rPr lang="pl-PL" dirty="0"/>
              <a:t> regions of the country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operates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in </a:t>
            </a:r>
            <a:r>
              <a:rPr lang="pl-PL" dirty="0" err="1"/>
              <a:t>terms</a:t>
            </a:r>
            <a:r>
              <a:rPr lang="pl-PL" dirty="0"/>
              <a:t> of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climate</a:t>
            </a:r>
            <a:r>
              <a:rPr lang="pl-PL" dirty="0"/>
              <a:t> </a:t>
            </a:r>
            <a:r>
              <a:rPr lang="pl-PL" dirty="0" err="1"/>
              <a:t>conditions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Determination</a:t>
            </a:r>
            <a:r>
              <a:rPr lang="pl-PL" dirty="0"/>
              <a:t> of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management with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the </a:t>
            </a:r>
            <a:r>
              <a:rPr lang="pl-PL" dirty="0" err="1"/>
              <a:t>lowest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hauling</a:t>
            </a:r>
            <a:r>
              <a:rPr lang="pl-PL" dirty="0"/>
              <a:t> the </a:t>
            </a:r>
            <a:r>
              <a:rPr lang="pl-PL" dirty="0" err="1"/>
              <a:t>company’s</a:t>
            </a:r>
            <a:r>
              <a:rPr lang="pl-PL" dirty="0"/>
              <a:t> </a:t>
            </a:r>
            <a:r>
              <a:rPr lang="pl-PL" dirty="0" err="1"/>
              <a:t>finished</a:t>
            </a:r>
            <a:r>
              <a:rPr lang="pl-PL" dirty="0"/>
              <a:t> products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transportation</a:t>
            </a:r>
            <a:r>
              <a:rPr lang="pl-PL" dirty="0"/>
              <a:t> </a:t>
            </a:r>
            <a:r>
              <a:rPr lang="pl-PL" dirty="0" err="1"/>
              <a:t>method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259</TotalTime>
  <Words>697</Words>
  <Application>Microsoft Office PowerPoint</Application>
  <PresentationFormat>Panoramiczny</PresentationFormat>
  <Paragraphs>140</Paragraphs>
  <Slides>35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Wingdings</vt:lpstr>
      <vt:lpstr>szablonWEUG_jasny_eng</vt:lpstr>
      <vt:lpstr>IT-Solvable Problems in Economics &amp; Business</vt:lpstr>
      <vt:lpstr>Software suport for business (Google hits)</vt:lpstr>
      <vt:lpstr>Software categories</vt:lpstr>
      <vt:lpstr>What problems are there to solve?</vt:lpstr>
      <vt:lpstr>Simple problems</vt:lpstr>
      <vt:lpstr>Examples of problems – simulations</vt:lpstr>
      <vt:lpstr>Examples of problems – transportation method</vt:lpstr>
      <vt:lpstr>Prezentacja programu PowerPoint</vt:lpstr>
      <vt:lpstr>Prezentacja programu PowerPoint</vt:lpstr>
      <vt:lpstr>Prezentacja programu PowerPoint</vt:lpstr>
      <vt:lpstr>Different applications</vt:lpstr>
      <vt:lpstr>Available software?</vt:lpstr>
      <vt:lpstr>In house development?</vt:lpstr>
      <vt:lpstr>Framework development?</vt:lpstr>
      <vt:lpstr>Programming languages (TIOBE Index Feb 2015)</vt:lpstr>
      <vt:lpstr>Introduction to  GitHub and Python</vt:lpstr>
      <vt:lpstr>How to work on the same project in large group?</vt:lpstr>
      <vt:lpstr>Setting the space – version control</vt:lpstr>
      <vt:lpstr>Version control?</vt:lpstr>
      <vt:lpstr>Local version control</vt:lpstr>
      <vt:lpstr>Centralized version control</vt:lpstr>
      <vt:lpstr>Centralized version control</vt:lpstr>
      <vt:lpstr>Distributed version control</vt:lpstr>
      <vt:lpstr>Distributed version control</vt:lpstr>
      <vt:lpstr>How GitHub works?</vt:lpstr>
      <vt:lpstr>Task 0: Set-up your GitHub account</vt:lpstr>
      <vt:lpstr>Prezentacja programu PowerPoint</vt:lpstr>
      <vt:lpstr>Python programming language</vt:lpstr>
      <vt:lpstr>Prezentacja programu PowerPoint</vt:lpstr>
      <vt:lpstr>Python philosophy</vt:lpstr>
      <vt:lpstr>Python environment: IDLE</vt:lpstr>
      <vt:lpstr>Prezentacja programu PowerPoint</vt:lpstr>
      <vt:lpstr>Prezentacja programu PowerPoint</vt:lpstr>
      <vt:lpstr>Prezentacja programu PowerPoint</vt:lpstr>
      <vt:lpstr>Python: example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35</cp:revision>
  <dcterms:created xsi:type="dcterms:W3CDTF">2015-03-04T14:05:36Z</dcterms:created>
  <dcterms:modified xsi:type="dcterms:W3CDTF">2016-03-02T15:13:36Z</dcterms:modified>
</cp:coreProperties>
</file>